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5"/>
  </p:notesMasterIdLst>
  <p:sldIdLst>
    <p:sldId id="257" r:id="rId2"/>
    <p:sldId id="258" r:id="rId3"/>
    <p:sldId id="259" r:id="rId4"/>
    <p:sldId id="262" r:id="rId5"/>
    <p:sldId id="264" r:id="rId6"/>
    <p:sldId id="260" r:id="rId7"/>
    <p:sldId id="265" r:id="rId8"/>
    <p:sldId id="261" r:id="rId9"/>
    <p:sldId id="273" r:id="rId10"/>
    <p:sldId id="270" r:id="rId11"/>
    <p:sldId id="271" r:id="rId12"/>
    <p:sldId id="272" r:id="rId13"/>
    <p:sldId id="266" r:id="rId14"/>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7470A8-FF1A-44CF-A1E4-ABB1E44AD50C}" v="5" dt="2026-07-07T08:40:37.78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varScale="1">
        <p:scale>
          <a:sx n="142" d="100"/>
          <a:sy n="142" d="100"/>
        </p:scale>
        <p:origin x="826" y="10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8B930A-F08C-4F23-B45C-1DB33ED45125}" type="datetimeFigureOut">
              <a:rPr lang="en-GB" smtClean="0"/>
              <a:t>28/07/2026</a:t>
            </a:fld>
            <a:endParaRPr lang="en-GB"/>
          </a:p>
        </p:txBody>
      </p:sp>
      <p:sp>
        <p:nvSpPr>
          <p:cNvPr id="4" name="Slide Image Placeholder 3"/>
          <p:cNvSpPr>
            <a:spLocks noGrp="1" noRot="1" noChangeAspect="1"/>
          </p:cNvSpPr>
          <p:nvPr>
            <p:ph type="sldImg" idx="2"/>
          </p:nvPr>
        </p:nvSpPr>
        <p:spPr>
          <a:xfrm>
            <a:off x="1243013" y="1143000"/>
            <a:ext cx="43719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3A3101E-9534-46C1-B558-92F18F74879F}" type="slidenum">
              <a:rPr lang="en-GB" smtClean="0"/>
              <a:t>‹#›</a:t>
            </a:fld>
            <a:endParaRPr lang="en-GB"/>
          </a:p>
        </p:txBody>
      </p:sp>
    </p:spTree>
    <p:extLst>
      <p:ext uri="{BB962C8B-B14F-4D97-AF65-F5344CB8AC3E}">
        <p14:creationId xmlns:p14="http://schemas.microsoft.com/office/powerpoint/2010/main" val="30718464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3A3101E-9534-46C1-B558-92F18F74879F}" type="slidenum">
              <a:rPr lang="en-GB" smtClean="0"/>
              <a:t>7</a:t>
            </a:fld>
            <a:endParaRPr lang="en-GB"/>
          </a:p>
        </p:txBody>
      </p:sp>
    </p:spTree>
    <p:extLst>
      <p:ext uri="{BB962C8B-B14F-4D97-AF65-F5344CB8AC3E}">
        <p14:creationId xmlns:p14="http://schemas.microsoft.com/office/powerpoint/2010/main" val="22130627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7/28/2026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uidance/complete-the-pe-and-sport-premium-expenditure-reporting-return?utm_source=chatgpt.com" TargetMode="External"/><Relationship Id="rId2" Type="http://schemas.openxmlformats.org/officeDocument/2006/relationships/image" Target="../media/image2.jpg"/><Relationship Id="rId1" Type="http://schemas.openxmlformats.org/officeDocument/2006/relationships/slideLayout" Target="../slideLayouts/slideLayout1.xml"/><Relationship Id="rId5" Type="http://schemas.openxmlformats.org/officeDocument/2006/relationships/hyperlink" Target="https://www.gov.uk/government/publications/pe-and-sport-premium-conditions-of-grant-2024-to-2025?utm_source=chatgpt.com" TargetMode="External"/><Relationship Id="rId4" Type="http://schemas.openxmlformats.org/officeDocument/2006/relationships/hyperlink" Target="https://www.gov.uk/guidance/pe-and-sport-premium-for-primary-schools"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63646"/>
            <a:ext cx="5695149"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reporting return.</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can</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upload</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data</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(including</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swimming) from this template onto this platform once it becomes accessible.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Before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decide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how</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are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going</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use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funding</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for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this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academic</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year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should</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reflect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and evaluate the impact of your use of you PE and sport premium funding in 2024/25.</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should use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evaluation</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of</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last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year’s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funding</a:t>
            </a:r>
            <a:r>
              <a:rPr lang="en-US" sz="850" spc="-30" dirty="0">
                <a:effectLst/>
                <a:latin typeface="Calibri" panose="020F0502020204030204" pitchFamily="34" charset="0"/>
                <a:ea typeface="Calibri" panose="020F0502020204030204" pitchFamily="34" charset="0"/>
                <a:cs typeface="Calibri" panose="020F0502020204030204" pitchFamily="34" charset="0"/>
              </a:rPr>
              <a:t> to help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decide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what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this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academic year, how you will do it, and what impact you expect it to have. </a:t>
            </a: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 </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3"/>
              </a:rPr>
              <a:t>Complete the PE and sport premium expenditure reporting return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4"/>
              </a:rPr>
              <a:t>PE and sport premium for primary schools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5"/>
              </a:rPr>
              <a:t>PE and sport premium: conditions of grant 2024 to 2025 -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R="312420">
              <a:lnSpc>
                <a:spcPct val="124000"/>
              </a:lnSpc>
              <a:spcBef>
                <a:spcPts val="5"/>
              </a:spcBef>
              <a:buNone/>
            </a:pPr>
            <a:r>
              <a:rPr lang="en-US" sz="850" i="1" dirty="0">
                <a:effectLst/>
                <a:latin typeface="Calibri" panose="020F0502020204030204" pitchFamily="34" charset="0"/>
                <a:ea typeface="Calibri" panose="020F0502020204030204" pitchFamily="34" charset="0"/>
                <a:cs typeface="Calibri" panose="020F0502020204030204" pitchFamily="34" charset="0"/>
              </a:rPr>
              <a:t> </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dirty="0"/>
              <a:t>Remember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1155380902"/>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All pupils in Y4-6 had 10 sessions of swimming. If Year 6s were not able to proficiently swim a distance of 25m, they were sent for a further 10 sessions of swimming to allow them to catch up.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Not all Year 6 pupils were able to complete the 25m swim. 85% of the Y6 pupils were able to swim 25m.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85% were able to use a range of strokes effectively by the end of Year 6.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15% of Y6 were unable to swim with a range of strokes.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95% of Year 6 swimmers were able to demonstrate self-rescue in different water-based situations.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5% of Year 6 pupils were unable to perform safe self-rescue in different water-based situations.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CFE197E3-816B-103F-5443-0FF70B38E1D9}"/>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623E1137-5874-5AF5-E33D-0283DCF09A03}"/>
              </a:ext>
            </a:extLst>
          </p:cNvPr>
          <p:cNvSpPr/>
          <p:nvPr/>
        </p:nvSpPr>
        <p:spPr>
          <a:xfrm>
            <a:off x="15164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3683728141"/>
              </p:ext>
            </p:extLst>
          </p:nvPr>
        </p:nvGraphicFramePr>
        <p:xfrm>
          <a:off x="241825" y="283020"/>
          <a:ext cx="5530128" cy="36880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4/5 teachers stated that they felt confident teaching a PE lesson in a staff confidence survey. They received CPD from chance to shine cricket company, all teachers stated they had taken something away from the training, which they were going to implement into their teaching. In addition, after this training 60% of teachers said they felt confident or extremely confident teaching striking and fielding games.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There continues to be a lack of confidence from the staff in their teaching of dance. In the staff confidence survey all teachers said they only felt slightly or not very confident at teaching dance.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Children filled out activity diaries for a week to show how many active minutes they do each day. Which showed that all children who participated in the challenge and returned the diaries, were doing 60 active minutes a day.</a:t>
                      </a:r>
                    </a:p>
                    <a:p>
                      <a:r>
                        <a:rPr lang="en-GB" sz="800" dirty="0"/>
                        <a: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This year we should do a pupil activity survey at the beginning of the year and compare to at the end of the year after a walk to school campaign and parent information about local clubs.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1C0FE35C-D015-5924-5AA8-4FAE00537F08}"/>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1156B0D5-CD92-3A4E-5E05-AA4D983A4A24}"/>
              </a:ext>
            </a:extLst>
          </p:cNvPr>
          <p:cNvSpPr/>
          <p:nvPr/>
        </p:nvSpPr>
        <p:spPr>
          <a:xfrm>
            <a:off x="159264" y="17556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2295388085"/>
              </p:ext>
            </p:extLst>
          </p:nvPr>
        </p:nvGraphicFramePr>
        <p:xfrm>
          <a:off x="241825" y="283020"/>
          <a:ext cx="5530128" cy="396240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House sporting events were planned every term with the support of house captains to run them. The results of the house competitions were announced in assemblies. We also celebrate sporting achievements during our whole school assemblies.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We could share our PE achievements and lessons with the wider community through Facebook, Instagram and dojo. Develop a ‘bring your parent’ activity.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In a pupil voice survey when asked ‘Are there any new sports you wish to learn?’ there was only 3 sports mentioned which we have not already taught (boxing, volley ball and badminton). </a:t>
                      </a:r>
                      <a:endParaRPr lang="en-US" sz="6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r>
                        <a:rPr lang="en-GB" sz="800" dirty="0"/>
                        <a:t>In a staff survey, they stated that the CPD provided ‘broadened the range of activities they now deliver in lessons’ and they ‘apply some of the games learned in the CPD in other PE lessons’. </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We weren’t able to get as many outside sports companies to come and run clubs. I will contact a range of companies and local clubs to see if they could run extra-curricular activities. I will also speak to other schools to ask who they have used. </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House captains have supported the planning and running of intra-school sports events every term. </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Increase opportunities for KS1 children to compete in </a:t>
                      </a:r>
                      <a:r>
                        <a:rPr lang="en-US" sz="700">
                          <a:latin typeface="Calibri" panose="020F0502020204030204" pitchFamily="34" charset="0"/>
                          <a:cs typeface="Calibri" panose="020F0502020204030204" pitchFamily="34" charset="0"/>
                        </a:rPr>
                        <a:t>inter-school competitions. </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696298"/>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t>Think about specific areas of need such as </a:t>
            </a:r>
            <a:r>
              <a:rPr lang="en-US" sz="850" b="1" dirty="0"/>
              <a:t>inactive girls, SEND and disadvantaged pupils</a:t>
            </a:r>
          </a:p>
          <a:p>
            <a:pPr marL="171450" indent="-171450">
              <a:lnSpc>
                <a:spcPct val="124000"/>
              </a:lnSpc>
              <a:buFont typeface="Arial" panose="020B0604020202020204" pitchFamily="34" charset="0"/>
              <a:buChar char="•"/>
            </a:pPr>
            <a:r>
              <a:rPr lang="en-US" sz="850" dirty="0"/>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t>Consider which of the 5 key areas improvements will be focusing on:</a:t>
            </a:r>
          </a:p>
          <a:p>
            <a:pPr marL="228600" indent="-228600">
              <a:lnSpc>
                <a:spcPct val="124000"/>
              </a:lnSpc>
              <a:buFont typeface="+mj-lt"/>
              <a:buAutoNum type="arabicPeriod"/>
            </a:pPr>
            <a:r>
              <a:rPr lang="en-US" sz="700" dirty="0"/>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700" dirty="0"/>
              <a:t>Increasing engagement of all pupils in regular physical activity and sporting activities</a:t>
            </a:r>
          </a:p>
          <a:p>
            <a:pPr marL="228600" indent="-228600">
              <a:lnSpc>
                <a:spcPct val="124000"/>
              </a:lnSpc>
              <a:buFont typeface="+mj-lt"/>
              <a:buAutoNum type="arabicPeriod"/>
            </a:pPr>
            <a:r>
              <a:rPr lang="en-US" sz="700" dirty="0"/>
              <a:t>Raising the profile of PE and sport across the school, to support whole school improvement</a:t>
            </a:r>
          </a:p>
          <a:p>
            <a:pPr marL="228600" indent="-228600">
              <a:lnSpc>
                <a:spcPct val="124000"/>
              </a:lnSpc>
              <a:buFont typeface="+mj-lt"/>
              <a:buAutoNum type="arabicPeriod"/>
            </a:pPr>
            <a:r>
              <a:rPr lang="en-US" sz="700" dirty="0"/>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700" dirty="0"/>
              <a:t>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3752013053"/>
              </p:ext>
            </p:extLst>
          </p:nvPr>
        </p:nvGraphicFramePr>
        <p:xfrm>
          <a:off x="315269" y="2352676"/>
          <a:ext cx="5530128" cy="17807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 All pupils in Y4-6 had 10 sessions of swimming. If Year 6s were not able to proficiently swim a distance of 25m, they were sent for a further 10 sessions of swimming to allow them to catch up.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Not all Year 6 pupils were able to complete the 25m swim. 85% of the Y6 pupils were able to swim 25m.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85% were able to use a range of strokes effectively by the end of Year 6.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15% of Y6 were unable to swim with a range of strokes.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Parents were sent information about the importance of swimming and water safety. 95% of Year 6 swimmers were able to demonstrate self-rescue in different water-based situations.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5% of Year 6 pupils were unable to perform safe self-rescue in different water-based situations.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3"/>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E8B5FDB1-5538-DC46-5C8D-0386BD9BBC8C}"/>
              </a:ext>
            </a:extLst>
          </p:cNvPr>
          <p:cNvSpPr/>
          <p:nvPr/>
        </p:nvSpPr>
        <p:spPr>
          <a:xfrm>
            <a:off x="16752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709242704"/>
              </p:ext>
            </p:extLst>
          </p:nvPr>
        </p:nvGraphicFramePr>
        <p:xfrm>
          <a:off x="241825" y="283020"/>
          <a:ext cx="5530128" cy="3152327"/>
        </p:xfrm>
        <a:graphic>
          <a:graphicData uri="http://schemas.openxmlformats.org/drawingml/2006/table">
            <a:tbl>
              <a:tblPr firstRow="1" bandRow="1">
                <a:tableStyleId>{5C22544A-7EE6-4342-B048-85BDC9FD1C3A}</a:tableStyleId>
              </a:tblPr>
              <a:tblGrid>
                <a:gridCol w="1290205">
                  <a:extLst>
                    <a:ext uri="{9D8B030D-6E8A-4147-A177-3AD203B41FA5}">
                      <a16:colId xmlns:a16="http://schemas.microsoft.com/office/drawing/2014/main" val="1397519339"/>
                    </a:ext>
                  </a:extLst>
                </a:gridCol>
                <a:gridCol w="1515011">
                  <a:extLst>
                    <a:ext uri="{9D8B030D-6E8A-4147-A177-3AD203B41FA5}">
                      <a16:colId xmlns:a16="http://schemas.microsoft.com/office/drawing/2014/main" val="279180329"/>
                    </a:ext>
                  </a:extLst>
                </a:gridCol>
                <a:gridCol w="1362456">
                  <a:extLst>
                    <a:ext uri="{9D8B030D-6E8A-4147-A177-3AD203B41FA5}">
                      <a16:colId xmlns:a16="http://schemas.microsoft.com/office/drawing/2014/main" val="1419483341"/>
                    </a:ext>
                  </a:extLst>
                </a:gridCol>
                <a:gridCol w="1362456">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algn="l">
                        <a:lnSpc>
                          <a:spcPct val="100000"/>
                        </a:lnSpc>
                      </a:pPr>
                      <a:r>
                        <a:rPr lang="en-US" sz="600" dirty="0">
                          <a:latin typeface="Calibri" panose="020F0502020204030204" pitchFamily="34" charset="0"/>
                          <a:cs typeface="Calibri" panose="020F0502020204030204" pitchFamily="34" charset="0"/>
                        </a:rPr>
                        <a:t>Focus on teacher training ensuring all teachers are confident to enjoy teaching High Quality Physical Education.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latin typeface="Calibri" panose="020F0502020204030204" pitchFamily="34" charset="0"/>
                          <a:cs typeface="Calibri" panose="020F0502020204030204" pitchFamily="34" charset="0"/>
                        </a:rPr>
                        <a:t>To ensure all children are participating in two hours a week of high-quality PE every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Staff confidence surveys, pupils attainment data, lesson observation reviews, pupil voice. </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mn-lt"/>
                          <a:ea typeface="+mn-ea"/>
                          <a:cs typeface="+mn-cs"/>
                        </a:rPr>
                        <a:t>Strong subject knowledge, clear explanations and modelling.</a:t>
                      </a:r>
                      <a:endParaRPr lang="en-GB" sz="600"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support all children to raise outcomes in all areas of sport.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latin typeface="Calibri" panose="020F0502020204030204" pitchFamily="34" charset="0"/>
                          <a:cs typeface="Calibri" panose="020F0502020204030204" pitchFamily="34" charset="0"/>
                        </a:rPr>
                        <a:t>Increasing confidence, knowledge and skills of all staff in teaching PE and sporting activities </a:t>
                      </a:r>
                      <a:r>
                        <a:rPr lang="en-US" sz="600" dirty="0" err="1">
                          <a:latin typeface="Calibri" panose="020F0502020204030204" pitchFamily="34" charset="0"/>
                          <a:cs typeface="Calibri" panose="020F0502020204030204" pitchFamily="34" charset="0"/>
                        </a:rPr>
                        <a:t>prioritising</a:t>
                      </a:r>
                      <a:r>
                        <a:rPr lang="en-US" sz="600" dirty="0">
                          <a:latin typeface="Calibri" panose="020F0502020204030204" pitchFamily="34" charset="0"/>
                          <a:cs typeface="Calibri" panose="020F0502020204030204" pitchFamily="34" charset="0"/>
                        </a:rPr>
                        <a:t> CPD and training where needed.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Staff confidence surveys, pupils attainment data, lesson observation reviews, pupil voice. </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mn-lt"/>
                          <a:ea typeface="+mn-ea"/>
                          <a:cs typeface="+mn-cs"/>
                        </a:rPr>
                        <a:t>Effective questioning, feedback and retrieval practice.</a:t>
                      </a: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ensure pupils are building on prior knowledge to reduce cognitive load and increase retention of new information and skills, which in turn will raise outcomes.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t>Increasing engagement of all pupils in regular physical activity and sporting activities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Lesson observations and pupil voice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mn-lt"/>
                          <a:ea typeface="+mn-ea"/>
                          <a:cs typeface="+mn-cs"/>
                        </a:rPr>
                        <a:t>Teachers adapt teaching using formative assessment</a:t>
                      </a: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allow you to fill gaps in knowledge to ensure all pupils are making progress and to encourage those who are less active, to participate in a broader range of sports.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t>Increasing engagement of all pupils in regular physical activity and sporting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Pupils attainment data, lesson observation reviews, pupil voice, club participation registers.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41962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Focus on providing a range of sporting opportunities for all pupils. </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ensure all pupils have the opportunity to participate in a broad range of sport, despite their socio-economic status, gender or SEND need.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lnSpc>
                          <a:spcPct val="100000"/>
                        </a:lnSpc>
                        <a:buFont typeface="+mj-lt"/>
                        <a:buNone/>
                      </a:pPr>
                      <a:r>
                        <a:rPr lang="en-US" sz="600" dirty="0"/>
                        <a:t>Offer a broader and more equal experience of a range of sports and physical activities to all pupils and ensure equal access to sport for boys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Pupil voice, parent surveys and sports club registers. Class trips/ workshops planned throughout the year.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raise the profile of competitive sport in school. </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encourage sportsmanship in a range of sports throughout the year.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lnSpc>
                          <a:spcPct val="124000"/>
                        </a:lnSpc>
                        <a:buFont typeface="+mj-lt"/>
                        <a:buNone/>
                      </a:pPr>
                      <a:r>
                        <a:rPr lang="en-US" sz="600" dirty="0"/>
                        <a:t>Increasing participation in competitive sport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House captain meeting minutes. House winners sharing their win in whole-school assemblies and displaying the house trophy for all to see.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2240165"/>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Please aim to use this as a live working document through the year. </a:t>
            </a:r>
          </a:p>
          <a:p>
            <a:pPr>
              <a:lnSpc>
                <a:spcPct val="124000"/>
              </a:lnSpc>
            </a:pPr>
            <a:endParaRPr lang="en-US" sz="500" dirty="0"/>
          </a:p>
          <a:p>
            <a:pPr marL="171450" indent="-171450">
              <a:lnSpc>
                <a:spcPct val="124000"/>
              </a:lnSpc>
              <a:buFont typeface="Arial" panose="020B0604020202020204" pitchFamily="34" charset="0"/>
              <a:buChar char="•"/>
            </a:pPr>
            <a:r>
              <a:rPr lang="en-US" sz="850" dirty="0"/>
              <a:t>Keep returning to this to evidence adaptations and progress made through the PESSPA opportunities you provide.</a:t>
            </a:r>
          </a:p>
          <a:p>
            <a:pPr>
              <a:lnSpc>
                <a:spcPct val="124000"/>
              </a:lnSpc>
            </a:pPr>
            <a:endParaRPr lang="en-US" sz="500" dirty="0"/>
          </a:p>
          <a:p>
            <a:pPr marL="171450" indent="-171450">
              <a:lnSpc>
                <a:spcPct val="124000"/>
              </a:lnSpc>
              <a:buFont typeface="Arial" panose="020B0604020202020204" pitchFamily="34" charset="0"/>
              <a:buChar char="•"/>
            </a:pPr>
            <a:r>
              <a:rPr lang="en-US" sz="850" dirty="0"/>
              <a:t>There is no set number of objectives you must have. </a:t>
            </a:r>
          </a:p>
          <a:p>
            <a:pPr>
              <a:lnSpc>
                <a:spcPct val="124000"/>
              </a:lnSpc>
            </a:pPr>
            <a:endParaRPr lang="en-US" sz="500" dirty="0"/>
          </a:p>
          <a:p>
            <a:pPr marL="171450" indent="-171450">
              <a:lnSpc>
                <a:spcPct val="124000"/>
              </a:lnSpc>
              <a:buFont typeface="Arial" panose="020B0604020202020204" pitchFamily="34" charset="0"/>
              <a:buChar char="•"/>
            </a:pPr>
            <a:r>
              <a:rPr lang="en-US" sz="850" dirty="0"/>
              <a:t>Make as many or as few as you see fit that will support your aims for the year ahead. </a:t>
            </a:r>
          </a:p>
          <a:p>
            <a:pPr>
              <a:lnSpc>
                <a:spcPct val="124000"/>
              </a:lnSpc>
            </a:pPr>
            <a:endParaRPr lang="en-US" sz="500" dirty="0"/>
          </a:p>
          <a:p>
            <a:pPr marL="171450" indent="-171450">
              <a:lnSpc>
                <a:spcPct val="124000"/>
              </a:lnSpc>
              <a:buFont typeface="Arial" panose="020B0604020202020204" pitchFamily="34" charset="0"/>
              <a:buChar char="•"/>
            </a:pPr>
            <a:r>
              <a:rPr lang="en-US" sz="850" dirty="0"/>
              <a:t>Consider which of the 5 key areas improvements will be focusing on: </a:t>
            </a:r>
          </a:p>
          <a:p>
            <a:pPr>
              <a:lnSpc>
                <a:spcPct val="124000"/>
              </a:lnSpc>
            </a:pPr>
            <a:endParaRPr lang="en-US" sz="500" dirty="0"/>
          </a:p>
          <a:p>
            <a:pPr marL="228600" indent="-228600">
              <a:lnSpc>
                <a:spcPct val="124000"/>
              </a:lnSpc>
              <a:buFont typeface="+mj-lt"/>
              <a:buAutoNum type="arabicPeriod"/>
            </a:pPr>
            <a:r>
              <a:rPr lang="en-US" sz="700" dirty="0"/>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700" dirty="0"/>
              <a:t>Increasing engagement of all pupils in regular physical activity and sporting activities</a:t>
            </a:r>
          </a:p>
          <a:p>
            <a:pPr marL="228600" indent="-228600">
              <a:lnSpc>
                <a:spcPct val="124000"/>
              </a:lnSpc>
              <a:buFont typeface="+mj-lt"/>
              <a:buAutoNum type="arabicPeriod"/>
            </a:pPr>
            <a:r>
              <a:rPr lang="en-US" sz="700" dirty="0"/>
              <a:t>Raising the profile of PE and sport across the school, to support whole school improvement</a:t>
            </a:r>
          </a:p>
          <a:p>
            <a:pPr marL="228600" indent="-228600">
              <a:lnSpc>
                <a:spcPct val="124000"/>
              </a:lnSpc>
              <a:buFont typeface="+mj-lt"/>
              <a:buAutoNum type="arabicPeriod"/>
            </a:pPr>
            <a:r>
              <a:rPr lang="en-US" sz="700" dirty="0"/>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700" dirty="0"/>
              <a:t>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2422454438"/>
              </p:ext>
            </p:extLst>
          </p:nvPr>
        </p:nvGraphicFramePr>
        <p:xfrm>
          <a:off x="294842" y="839137"/>
          <a:ext cx="5530128" cy="32537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rgbClr val="FF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rgbClr val="FF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rgbClr val="FF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rgbClr val="FF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rgbClr val="FF0000"/>
                          </a:solidFill>
                          <a:effectLst/>
                          <a:latin typeface="Calibri" panose="020F0502020204030204" pitchFamily="34" charset="0"/>
                          <a:cs typeface="Calibri" panose="020F0502020204030204" pitchFamily="34" charset="0"/>
                        </a:rPr>
                        <a:t>Supporting evidence</a:t>
                      </a:r>
                      <a:endParaRPr lang="en-GB" sz="700" dirty="0">
                        <a:solidFill>
                          <a:srgbClr val="FF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rgbClr val="FF0000"/>
                        </a:solidFill>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solidFill>
                          <a:srgbClr val="FF0000"/>
                        </a:solidFill>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solidFill>
                          <a:srgbClr val="FF0000"/>
                        </a:solidFill>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solidFill>
                            <a:srgbClr val="FF0000"/>
                          </a:solidFill>
                          <a:effectLst/>
                          <a:latin typeface="Calibri" panose="020F0502020204030204" pitchFamily="34" charset="0"/>
                          <a:cs typeface="Calibri" panose="020F0502020204030204" pitchFamily="34" charset="0"/>
                        </a:rPr>
                        <a:t>Plan and monitor</a:t>
                      </a:r>
                      <a:br>
                        <a:rPr lang="en-US" sz="700" b="1" dirty="0">
                          <a:solidFill>
                            <a:srgbClr val="FF0000"/>
                          </a:solidFill>
                          <a:effectLst/>
                          <a:latin typeface="Calibri" panose="020F0502020204030204" pitchFamily="34" charset="0"/>
                          <a:cs typeface="Calibri" panose="020F0502020204030204" pitchFamily="34" charset="0"/>
                        </a:rPr>
                      </a:br>
                      <a:endParaRPr lang="en-US" sz="600" dirty="0">
                        <a:solidFill>
                          <a:srgbClr val="FF0000"/>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rgbClr val="FF0000"/>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rgbClr val="FF0000"/>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rgbClr val="FF0000"/>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rgbClr val="FF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rgbClr val="FF0000"/>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FF0000"/>
                          </a:solidFill>
                          <a:latin typeface="Calibri" panose="020F0502020204030204" pitchFamily="34" charset="0"/>
                          <a:cs typeface="Calibri" panose="020F0502020204030204" pitchFamily="34" charset="0"/>
                        </a:rPr>
                        <a:t>Develop pupil leadership (training </a:t>
                      </a:r>
                      <a:r>
                        <a:rPr lang="en-US" sz="600" dirty="0" err="1">
                          <a:solidFill>
                            <a:srgbClr val="FF0000"/>
                          </a:solidFill>
                          <a:latin typeface="Calibri" panose="020F0502020204030204" pitchFamily="34" charset="0"/>
                          <a:cs typeface="Calibri" panose="020F0502020204030204" pitchFamily="34" charset="0"/>
                        </a:rPr>
                        <a:t>programme</a:t>
                      </a:r>
                      <a:r>
                        <a:rPr lang="en-US" sz="600" dirty="0">
                          <a:solidFill>
                            <a:srgbClr val="FF0000"/>
                          </a:solidFill>
                          <a:latin typeface="Calibri" panose="020F0502020204030204" pitchFamily="34" charset="0"/>
                          <a:cs typeface="Calibri" panose="020F0502020204030204" pitchFamily="34" charset="0"/>
                        </a:rPr>
                        <a:t>), Midday supervisor training, Staff CDP to develop their understanding of games and play, Range of equipment, Youth voice activities to understand pupils wants and needs Outdoor play provision such as OPAL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FF0000"/>
                          </a:solidFill>
                          <a:latin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Midday supervisors and all staff leading a range of physical activities and joining in with movement daily to role model. A happier, more active playground that meets the needs of all pupils especially SEND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rgbClr val="FF0000"/>
                          </a:solidFill>
                          <a:latin typeface="Calibri" panose="020F0502020204030204" pitchFamily="34" charset="0"/>
                          <a:cs typeface="Calibri" panose="020F0502020204030204" pitchFamily="34" charset="0"/>
                        </a:rPr>
                        <a:t>Youth voice data through half-termly surveys and interviews/group discussions with a variety of pupils (leaders, children participating and those that are less active at break times). Conduct regular observations of the playground to gauge activity levels of the least active children. Staff voice and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rgbClr val="FF0000"/>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rgbClr val="FF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rgbClr val="FF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rgbClr val="FF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rgbClr val="FF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rgbClr val="FF0000"/>
                          </a:solidFill>
                          <a:effectLst/>
                          <a:latin typeface="Calibri" panose="020F0502020204030204" pitchFamily="34" charset="0"/>
                          <a:cs typeface="Calibri" panose="020F0502020204030204" pitchFamily="34" charset="0"/>
                        </a:rPr>
                        <a:t>Approx. cost</a:t>
                      </a:r>
                      <a:endParaRPr lang="en-GB" sz="700" b="1" dirty="0">
                        <a:solidFill>
                          <a:srgbClr val="FF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rgbClr val="FF0000"/>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rgbClr val="FF0000"/>
                        </a:solidFill>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solidFill>
                          <a:srgbClr val="FF0000"/>
                        </a:solidFill>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solidFill>
                          <a:srgbClr val="FF0000"/>
                        </a:solidFill>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solidFill>
                            <a:srgbClr val="FF0000"/>
                          </a:solidFill>
                          <a:latin typeface="Calibri" panose="020F0502020204030204" pitchFamily="34" charset="0"/>
                          <a:cs typeface="Calibri" panose="020F0502020204030204" pitchFamily="34" charset="0"/>
                        </a:rPr>
                        <a:t>Evaluate</a:t>
                      </a:r>
                      <a:endParaRPr lang="en-US" sz="600" dirty="0">
                        <a:solidFill>
                          <a:srgbClr val="FF0000"/>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rgbClr val="FF0000"/>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rgbClr val="FF0000"/>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rgbClr val="FF0000"/>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rgbClr val="FF0000"/>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rgbClr val="FF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rgbClr val="FF0000"/>
                          </a:solidFill>
                          <a:latin typeface="Calibri" panose="020F0502020204030204" pitchFamily="34" charset="0"/>
                          <a:cs typeface="Calibri" panose="020F0502020204030204" pitchFamily="34" charset="0"/>
                        </a:rPr>
                        <a:t>Activity leaders are leading a broad range of activities and actively seeking children that are not engaged in physical activity during lunch times. Midday supervisors have grown in confidence and far more active and engaged in games with the children. Lunch times are more active with children having fun. Activity options have been tailored to suit the needs of SEND pupils through considerate choices of equipment and the types of games played. Girls are proving to be the hardest group to engage as some are still choosing not to be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rgbClr val="FF0000"/>
                          </a:solidFill>
                          <a:latin typeface="Calibri" panose="020F0502020204030204" pitchFamily="34" charset="0"/>
                          <a:cs typeface="Calibri" panose="020F0502020204030204" pitchFamily="34" charset="0"/>
                        </a:rPr>
                        <a:t>Continued training for activity leaders and bringing new leaders into the group to bring new ideas and expertise. More leaders will also mean more activities are able to be delivered. Continued training with midday supervisors. Establish lead midday supervisors to empower them and give them ownership. Continue to listen to SEND pupils and tailor activities to their needs and wants. Focus priorities on engaging girls. Work with least active girls to create activities that are meaningful and enjoyable for them. Do they want to be activity leaders for younger children to give them purpose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rgbClr val="FF0000"/>
                          </a:solidFill>
                          <a:latin typeface="Calibri" panose="020F0502020204030204" pitchFamily="34" charset="0"/>
                          <a:cs typeface="Calibri" panose="020F0502020204030204" pitchFamily="34" charset="0"/>
                        </a:rPr>
                        <a:t>100 out of 100 activity leaders want to carry on with this role next year. 30 more children have enquired to joining the team. Meetings and the end of year survey have shown all leaders feel positive and enjoy making a difference for others. Interviews by random selection were conducted and 92% of pupils were either 'happy' or 'very happy' with the activities on offer at lunch time. End of year physical activity survey findings such as: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rgbClr val="FF0000"/>
                          </a:solidFill>
                          <a:latin typeface="Calibri" panose="020F0502020204030204" pitchFamily="34" charset="0"/>
                          <a:cs typeface="Calibri" panose="020F0502020204030204" pitchFamily="34" charset="0"/>
                        </a:rPr>
                        <a:t>- Am I involved with games at lunch       time - 89%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rgbClr val="FF0000"/>
                          </a:solidFill>
                          <a:latin typeface="Calibri" panose="020F0502020204030204" pitchFamily="34" charset="0"/>
                          <a:cs typeface="Calibri" panose="020F0502020204030204" pitchFamily="34" charset="0"/>
                        </a:rPr>
                        <a:t>- Do I enjoy lunch time? 97%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rgbClr val="FF0000"/>
                          </a:solidFill>
                          <a:latin typeface="Calibri" panose="020F0502020204030204" pitchFamily="34" charset="0"/>
                          <a:cs typeface="Calibri" panose="020F0502020204030204" pitchFamily="34" charset="0"/>
                        </a:rPr>
                        <a:t>- Have I joined in with a game with the activity leaders? 100% Yes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FF0000"/>
                          </a:solidFill>
                          <a:latin typeface="Calibri" panose="020F0502020204030204" pitchFamily="34" charset="0"/>
                          <a:cs typeface="Calibri" panose="020F0502020204030204" pitchFamily="34" charset="0"/>
                        </a:rPr>
                        <a:t>Physical Resources - £1000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rgbClr val="FF0000"/>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FF0000"/>
                          </a:solidFill>
                          <a:latin typeface="Calibri" panose="020F0502020204030204" pitchFamily="34" charset="0"/>
                          <a:cs typeface="Calibri" panose="020F0502020204030204" pitchFamily="34" charset="0"/>
                        </a:rPr>
                        <a:t>CPD for staff - £500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rgbClr val="FF0000"/>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rgbClr val="FF0000"/>
                          </a:solidFill>
                          <a:latin typeface="Calibri" panose="020F0502020204030204" pitchFamily="34" charset="0"/>
                          <a:cs typeface="Calibri" panose="020F0502020204030204" pitchFamily="34" charset="0"/>
                        </a:rPr>
                        <a:t>OPAL - £8000</a:t>
                      </a:r>
                      <a:endParaRPr lang="en-US" sz="600" b="1" dirty="0">
                        <a:solidFill>
                          <a:srgbClr val="FF0000"/>
                        </a:solidFill>
                        <a:latin typeface="Calibri" panose="020F0502020204030204" pitchFamily="34" charset="0"/>
                        <a:cs typeface="Calibri" panose="020F0502020204030204" pitchFamily="34" charset="0"/>
                      </a:endParaRPr>
                    </a:p>
                    <a:p>
                      <a:pPr algn="l">
                        <a:lnSpc>
                          <a:spcPct val="100000"/>
                        </a:lnSpc>
                      </a:pPr>
                      <a:endParaRPr lang="en-US" sz="600" dirty="0">
                        <a:solidFill>
                          <a:srgbClr val="FF0000"/>
                        </a:solidFill>
                        <a:latin typeface="Calibri" panose="020F0502020204030204" pitchFamily="34" charset="0"/>
                        <a:cs typeface="Calibri" panose="020F0502020204030204" pitchFamily="34" charset="0"/>
                      </a:endParaRPr>
                    </a:p>
                    <a:p>
                      <a:pPr algn="l">
                        <a:lnSpc>
                          <a:spcPct val="100000"/>
                        </a:lnSpc>
                      </a:pPr>
                      <a:endParaRPr lang="en-US" sz="600" dirty="0">
                        <a:solidFill>
                          <a:srgbClr val="FF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6" name="TextBox 5">
            <a:extLst>
              <a:ext uri="{FF2B5EF4-FFF2-40B4-BE49-F238E27FC236}">
                <a16:creationId xmlns:a16="http://schemas.microsoft.com/office/drawing/2014/main" id="{06D3BCB3-9898-8FE9-7C31-95AA52B74F02}"/>
              </a:ext>
            </a:extLst>
          </p:cNvPr>
          <p:cNvSpPr txBox="1"/>
          <p:nvPr/>
        </p:nvSpPr>
        <p:spPr>
          <a:xfrm>
            <a:off x="241826" y="599839"/>
            <a:ext cx="3255432" cy="215444"/>
          </a:xfrm>
          <a:prstGeom prst="rect">
            <a:avLst/>
          </a:prstGeom>
          <a:noFill/>
        </p:spPr>
        <p:txBody>
          <a:bodyPr wrap="square" rtlCol="0">
            <a:spAutoFit/>
          </a:bodyPr>
          <a:lstStyle/>
          <a:p>
            <a:r>
              <a:rPr lang="en-US" sz="800" b="1" dirty="0">
                <a:solidFill>
                  <a:srgbClr val="FF0000"/>
                </a:solidFill>
                <a:latin typeface="Calibri" panose="020F0502020204030204" pitchFamily="34" charset="0"/>
                <a:cs typeface="Calibri" panose="020F0502020204030204" pitchFamily="34" charset="0"/>
              </a:rPr>
              <a:t>Example objective shown below is for reference purposes only:</a:t>
            </a:r>
          </a:p>
        </p:txBody>
      </p:sp>
    </p:spTree>
    <p:extLst>
      <p:ext uri="{BB962C8B-B14F-4D97-AF65-F5344CB8AC3E}">
        <p14:creationId xmlns:p14="http://schemas.microsoft.com/office/powerpoint/2010/main" val="2070466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2495637013"/>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236046">
                  <a:extLst>
                    <a:ext uri="{9D8B030D-6E8A-4147-A177-3AD203B41FA5}">
                      <a16:colId xmlns:a16="http://schemas.microsoft.com/office/drawing/2014/main" val="1419483341"/>
                    </a:ext>
                  </a:extLst>
                </a:gridCol>
                <a:gridCol w="119582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the role of pupil sports leaders. They should plan out what activities they will be focusing on each term, to relate it to our PE focus that term and any inter-school competitions .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confident and competent group of sports leaders that take initiative and create a more active and inclusive playground for all pupils. A happier, more active playground that meets the needs of all pupils especially SEND and girls.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 data through half-termly surveys and interviews/group discussions with a variety of pupils (leaders, children participating and those that are less active at break times). Conduct regular observations of the playground to gauge activity levels of the least active children. Staff voice and feedback.</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Pupils are showing an engagement in a range of activities during play time. The play leaders have been good role models and have encouraged the KS1 children to create their own obstacle courses, which they now create themselves.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Once there was a clear timetable of which sports leaders needed to lead in which week, it was successful because they were independent.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There has been an increase in purposeful activity during play time. 100% of KS1 have met the 60 active minutes a day goal on a weekly basis.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1" dirty="0">
                          <a:solidFill>
                            <a:schemeClr val="tx1"/>
                          </a:solidFill>
                          <a:latin typeface="Calibri" panose="020F0502020204030204" pitchFamily="34" charset="0"/>
                          <a:cs typeface="Calibri" panose="020F0502020204030204" pitchFamily="34" charset="0"/>
                        </a:rPr>
                        <a:t>£300- SGO to train our sports leaders</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1" dirty="0">
                          <a:solidFill>
                            <a:schemeClr val="tx1"/>
                          </a:solidFill>
                          <a:latin typeface="Calibri" panose="020F0502020204030204" pitchFamily="34" charset="0"/>
                          <a:cs typeface="Calibri" panose="020F0502020204030204" pitchFamily="34" charset="0"/>
                        </a:rPr>
                        <a:t>£100-equipment for play time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369C9E-67AA-3F69-6298-2FABAAE6F0B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F28FF5A9-AA58-DE6F-B862-5B3888BD018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4FD8F61E-148C-155F-6101-FF65E37D4262}"/>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94E688-6515-9815-BF4B-1059CEF1B1F6}"/>
              </a:ext>
            </a:extLst>
          </p:cNvPr>
          <p:cNvGraphicFramePr>
            <a:graphicFrameLocks noGrp="1"/>
          </p:cNvGraphicFramePr>
          <p:nvPr>
            <p:extLst>
              <p:ext uri="{D42A27DB-BD31-4B8C-83A1-F6EECF244321}">
                <p14:modId xmlns:p14="http://schemas.microsoft.com/office/powerpoint/2010/main" val="2373597651"/>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42384">
                  <a:extLst>
                    <a:ext uri="{9D8B030D-6E8A-4147-A177-3AD203B41FA5}">
                      <a16:colId xmlns:a16="http://schemas.microsoft.com/office/drawing/2014/main" val="279180329"/>
                    </a:ext>
                  </a:extLst>
                </a:gridCol>
                <a:gridCol w="1491316">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For all pupils in KS1 and KS2 to compete in inter-school events.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Record who in KS2 has participated in sporting competitions put on through Burford Partnership and ensure it is a selection of pupils and not just the same children all the time.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Sports Lead from Burford and St Christophers to work together to put on inter-school events for KS1 pupils.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An increase in confidence for all pupils to participate in competitive sports. Also to improve sportsmanship for all pupils, so they are more tolerant towards each other whenever they are participating in sporting activities.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Sports club registers, log of pupils participating in sports competitions. This will ensure a range of pupils will participate in competitive sports.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There has been a rise in uptake to compete in sporting events throughout the year. We have had 70% of KS2 participate in interschool competitions. 60% of KS1 have participated in interschool competitions.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Strong links between sports leads within our trust have allowed us to run our own interschool sports events.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Conversations between schools have shown that it has had a positive impact on pupils' willingness to participate in competitive events. It was also a chance for the pupils to socialize with each other before they go to secondary school together.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£2000- coach costs </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6550390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507E74-3833-29CE-207E-3CF48DC16C3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AEBBDF-DE55-F66C-1809-BA1423BE9834}"/>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E5778-2ABF-786D-E9E1-7E651E56A44F}"/>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49DC3219-B457-2767-3A43-739FED7A8C4E}"/>
              </a:ext>
            </a:extLst>
          </p:cNvPr>
          <p:cNvGraphicFramePr>
            <a:graphicFrameLocks noGrp="1"/>
          </p:cNvGraphicFramePr>
          <p:nvPr>
            <p:extLst>
              <p:ext uri="{D42A27DB-BD31-4B8C-83A1-F6EECF244321}">
                <p14:modId xmlns:p14="http://schemas.microsoft.com/office/powerpoint/2010/main" val="1311747964"/>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42384">
                  <a:extLst>
                    <a:ext uri="{9D8B030D-6E8A-4147-A177-3AD203B41FA5}">
                      <a16:colId xmlns:a16="http://schemas.microsoft.com/office/drawing/2014/main" val="279180329"/>
                    </a:ext>
                  </a:extLst>
                </a:gridCol>
                <a:gridCol w="1491316">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Provide a range of sporting opportunities through school trips and sports clubs.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Contact local sports clubs to ask if they could run any sports clubs at school or taster days. Reach out to parents and the local community to see if anyone would be willing to run clubs or have any contacts. Ensure that each teacher has planned at least 1 trip with a focus on improving sporting opportunities and increasing cultural capital.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All pupils, despite socio-economic background, gender or SEND status, to have the opportunity to participate in a broad range of sports. Which in turn will hopefully strengthen community links and raise the profile of PE within the school.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Booking confirmation of trips. Club registers.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have participated in a broader range of sporting opportunities, which has increased their sporting capital.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Yes, as we have formed strong links with outside agencies who have run a range of sporting events throughout the year, which I am confident we will continue to work with them in years to come.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Our club registers show an increase in participation of sporting clubs throughout the year, from EYFS to Year 6.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1" dirty="0">
                          <a:solidFill>
                            <a:schemeClr val="tx1"/>
                          </a:solidFill>
                          <a:latin typeface="Calibri" panose="020F0502020204030204" pitchFamily="34" charset="0"/>
                          <a:cs typeface="Calibri" panose="020F0502020204030204" pitchFamily="34" charset="0"/>
                        </a:rPr>
                        <a:t>£4000- for coach transport </a:t>
                      </a:r>
                      <a:r>
                        <a:rPr lang="en-US" sz="600" b="1">
                          <a:solidFill>
                            <a:schemeClr val="tx1"/>
                          </a:solidFill>
                          <a:latin typeface="Calibri" panose="020F0502020204030204" pitchFamily="34" charset="0"/>
                          <a:cs typeface="Calibri" panose="020F0502020204030204" pitchFamily="34" charset="0"/>
                        </a:rPr>
                        <a:t>throughout the year.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2634869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379</TotalTime>
  <Words>3562</Words>
  <Application>Microsoft Office PowerPoint</Application>
  <PresentationFormat>Custom</PresentationFormat>
  <Paragraphs>308</Paragraphs>
  <Slides>13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Rachel Veeder</cp:lastModifiedBy>
  <cp:revision>15</cp:revision>
  <dcterms:created xsi:type="dcterms:W3CDTF">2025-10-08T18:09:30Z</dcterms:created>
  <dcterms:modified xsi:type="dcterms:W3CDTF">2026-07-28T11:09:17Z</dcterms:modified>
</cp:coreProperties>
</file>